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76" r:id="rId1"/>
  </p:sldMasterIdLst>
  <p:notesMasterIdLst>
    <p:notesMasterId r:id="rId13"/>
  </p:notesMasterIdLst>
  <p:handoutMasterIdLst>
    <p:handoutMasterId r:id="rId14"/>
  </p:handoutMasterIdLst>
  <p:sldIdLst>
    <p:sldId id="582" r:id="rId2"/>
    <p:sldId id="661" r:id="rId3"/>
    <p:sldId id="662" r:id="rId4"/>
    <p:sldId id="664" r:id="rId5"/>
    <p:sldId id="666" r:id="rId6"/>
    <p:sldId id="665" r:id="rId7"/>
    <p:sldId id="647" r:id="rId8"/>
    <p:sldId id="648" r:id="rId9"/>
    <p:sldId id="607" r:id="rId10"/>
    <p:sldId id="668" r:id="rId11"/>
    <p:sldId id="612" r:id="rId12"/>
  </p:sldIdLst>
  <p:sldSz cx="10693400" cy="7561263"/>
  <p:notesSz cx="6808788" cy="9929813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EC"/>
    <a:srgbClr val="480000"/>
    <a:srgbClr val="21115B"/>
    <a:srgbClr val="28285E"/>
    <a:srgbClr val="D0D8E8"/>
    <a:srgbClr val="A8ADB7"/>
    <a:srgbClr val="E9EDF4"/>
    <a:srgbClr val="FF9999"/>
    <a:srgbClr val="FF5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14" autoAdjust="0"/>
    <p:restoredTop sz="94825" autoAdjust="0"/>
  </p:normalViewPr>
  <p:slideViewPr>
    <p:cSldViewPr showGuides="1">
      <p:cViewPr>
        <p:scale>
          <a:sx n="71" d="100"/>
          <a:sy n="71" d="100"/>
        </p:scale>
        <p:origin x="-2610" y="-798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34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3138" y="-108"/>
      </p:cViewPr>
      <p:guideLst>
        <p:guide orient="horz" pos="3128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1" y="1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r">
              <a:defRPr sz="1200"/>
            </a:lvl1pPr>
          </a:lstStyle>
          <a:p>
            <a:fld id="{099D59FA-7F36-4028-BF6D-E71658C5A90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1726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1" y="9431726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r">
              <a:defRPr sz="1200"/>
            </a:lvl1pPr>
          </a:lstStyle>
          <a:p>
            <a:fld id="{B04CB218-8A98-4A4B-B575-B1D2737CF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1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5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9" y="15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89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6" tIns="46083" rIns="92166" bIns="46083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2" y="4716676"/>
            <a:ext cx="5447030" cy="4468416"/>
          </a:xfrm>
          <a:prstGeom prst="rect">
            <a:avLst/>
          </a:prstGeom>
        </p:spPr>
        <p:txBody>
          <a:bodyPr vert="horz" lIns="92166" tIns="46083" rIns="92166" bIns="4608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431613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9" y="9431613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0C24924-555D-4599-80A3-4E50EAA65771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0C24924-555D-4599-80A3-4E50EAA65771}" type="slidenum">
              <a:rPr lang="ru-RU" altLang="ru-RU"/>
              <a:pPr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0C24924-555D-4599-80A3-4E50EAA65771}" type="slidenum">
              <a:rPr lang="ru-RU" altLang="ru-RU"/>
              <a:pPr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FC18C64-6707-4983-9E5B-85CD8CA956D4}" type="slidenum">
              <a:rPr lang="ru-RU" altLang="ru-RU"/>
              <a:pPr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CEDA41B-A223-4B6F-A9BF-F6FD14442DE2}" type="slidenum">
              <a:rPr lang="ru-RU" altLang="ru-RU"/>
              <a:pPr/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7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5E9DB-AA8D-4363-9EF4-D15E7321CC6C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2160-1572-417A-9DF9-71673A91FC7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2358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022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891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6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27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5E9DB-AA8D-4363-9EF4-D15E7321CC6C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3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87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1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6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0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4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5E9DB-AA8D-4363-9EF4-D15E7321CC6C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7405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41782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5E9DB-AA8D-4363-9EF4-D15E7321CC6C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1792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2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6" indent="0">
              <a:buNone/>
              <a:defRPr sz="2300" b="1"/>
            </a:lvl2pPr>
            <a:lvl3pPr marL="1042872" indent="0">
              <a:buNone/>
              <a:defRPr sz="2100" b="1"/>
            </a:lvl3pPr>
            <a:lvl4pPr marL="1564308" indent="0">
              <a:buNone/>
              <a:defRPr sz="1800" b="1"/>
            </a:lvl4pPr>
            <a:lvl5pPr marL="2085744" indent="0">
              <a:buNone/>
              <a:defRPr sz="1800" b="1"/>
            </a:lvl5pPr>
            <a:lvl6pPr marL="2607179" indent="0">
              <a:buNone/>
              <a:defRPr sz="1800" b="1"/>
            </a:lvl6pPr>
            <a:lvl7pPr marL="3128616" indent="0">
              <a:buNone/>
              <a:defRPr sz="1800" b="1"/>
            </a:lvl7pPr>
            <a:lvl8pPr marL="3650052" indent="0">
              <a:buNone/>
              <a:defRPr sz="1800" b="1"/>
            </a:lvl8pPr>
            <a:lvl9pPr marL="4171487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1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6" indent="0">
              <a:buNone/>
              <a:defRPr sz="2300" b="1"/>
            </a:lvl2pPr>
            <a:lvl3pPr marL="1042872" indent="0">
              <a:buNone/>
              <a:defRPr sz="2100" b="1"/>
            </a:lvl3pPr>
            <a:lvl4pPr marL="1564308" indent="0">
              <a:buNone/>
              <a:defRPr sz="1800" b="1"/>
            </a:lvl4pPr>
            <a:lvl5pPr marL="2085744" indent="0">
              <a:buNone/>
              <a:defRPr sz="1800" b="1"/>
            </a:lvl5pPr>
            <a:lvl6pPr marL="2607179" indent="0">
              <a:buNone/>
              <a:defRPr sz="1800" b="1"/>
            </a:lvl6pPr>
            <a:lvl7pPr marL="3128616" indent="0">
              <a:buNone/>
              <a:defRPr sz="1800" b="1"/>
            </a:lvl7pPr>
            <a:lvl8pPr marL="3650052" indent="0">
              <a:buNone/>
              <a:defRPr sz="1800" b="1"/>
            </a:lvl8pPr>
            <a:lvl9pPr marL="4171487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1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96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468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62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2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2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436" indent="0">
              <a:buNone/>
              <a:defRPr sz="1400"/>
            </a:lvl2pPr>
            <a:lvl3pPr marL="1042872" indent="0">
              <a:buNone/>
              <a:defRPr sz="1100"/>
            </a:lvl3pPr>
            <a:lvl4pPr marL="1564308" indent="0">
              <a:buNone/>
              <a:defRPr sz="1000"/>
            </a:lvl4pPr>
            <a:lvl5pPr marL="2085744" indent="0">
              <a:buNone/>
              <a:defRPr sz="1000"/>
            </a:lvl5pPr>
            <a:lvl6pPr marL="2607179" indent="0">
              <a:buNone/>
              <a:defRPr sz="1000"/>
            </a:lvl6pPr>
            <a:lvl7pPr marL="3128616" indent="0">
              <a:buNone/>
              <a:defRPr sz="1000"/>
            </a:lvl7pPr>
            <a:lvl8pPr marL="3650052" indent="0">
              <a:buNone/>
              <a:defRPr sz="1000"/>
            </a:lvl8pPr>
            <a:lvl9pPr marL="4171487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24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436" indent="0">
              <a:buNone/>
              <a:defRPr sz="3200"/>
            </a:lvl2pPr>
            <a:lvl3pPr marL="1042872" indent="0">
              <a:buNone/>
              <a:defRPr sz="2700"/>
            </a:lvl3pPr>
            <a:lvl4pPr marL="1564308" indent="0">
              <a:buNone/>
              <a:defRPr sz="2300"/>
            </a:lvl4pPr>
            <a:lvl5pPr marL="2085744" indent="0">
              <a:buNone/>
              <a:defRPr sz="2300"/>
            </a:lvl5pPr>
            <a:lvl6pPr marL="2607179" indent="0">
              <a:buNone/>
              <a:defRPr sz="2300"/>
            </a:lvl6pPr>
            <a:lvl7pPr marL="3128616" indent="0">
              <a:buNone/>
              <a:defRPr sz="2300"/>
            </a:lvl7pPr>
            <a:lvl8pPr marL="3650052" indent="0">
              <a:buNone/>
              <a:defRPr sz="2300"/>
            </a:lvl8pPr>
            <a:lvl9pPr marL="4171487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436" indent="0">
              <a:buNone/>
              <a:defRPr sz="1400"/>
            </a:lvl2pPr>
            <a:lvl3pPr marL="1042872" indent="0">
              <a:buNone/>
              <a:defRPr sz="1100"/>
            </a:lvl3pPr>
            <a:lvl4pPr marL="1564308" indent="0">
              <a:buNone/>
              <a:defRPr sz="1000"/>
            </a:lvl4pPr>
            <a:lvl5pPr marL="2085744" indent="0">
              <a:buNone/>
              <a:defRPr sz="1000"/>
            </a:lvl5pPr>
            <a:lvl6pPr marL="2607179" indent="0">
              <a:buNone/>
              <a:defRPr sz="1000"/>
            </a:lvl6pPr>
            <a:lvl7pPr marL="3128616" indent="0">
              <a:buNone/>
              <a:defRPr sz="1000"/>
            </a:lvl7pPr>
            <a:lvl8pPr marL="3650052" indent="0">
              <a:buNone/>
              <a:defRPr sz="1000"/>
            </a:lvl8pPr>
            <a:lvl9pPr marL="4171487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8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2"/>
            <a:ext cx="9624060" cy="1260211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2"/>
            <a:ext cx="2495127" cy="402567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0" y="7008172"/>
            <a:ext cx="3386243" cy="402567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2"/>
            <a:ext cx="2495127" cy="402567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020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65" r:id="rId12"/>
    <p:sldLayoutId id="2147483666" r:id="rId13"/>
  </p:sldLayoutIdLst>
  <p:hf hdr="0" ftr="0" dt="0"/>
  <p:txStyles>
    <p:titleStyle>
      <a:lvl1pPr algn="ctr" defTabSz="1042872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76" indent="-391076" algn="l" defTabSz="1042872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1042872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0" indent="-260718" algn="l" defTabSz="10428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6" indent="-260718" algn="l" defTabSz="1042872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2" indent="-260718" algn="l" defTabSz="1042872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898" indent="-260718" algn="l" defTabSz="10428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3" indent="-260718" algn="l" defTabSz="10428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0" indent="-260718" algn="l" defTabSz="10428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06" indent="-260718" algn="l" defTabSz="10428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8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6" algn="l" defTabSz="10428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2" algn="l" defTabSz="10428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08" algn="l" defTabSz="10428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4" algn="l" defTabSz="10428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79" algn="l" defTabSz="10428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16" algn="l" defTabSz="10428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2" algn="l" defTabSz="10428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87" algn="l" defTabSz="10428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95617&amp;dst=3489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ogin.consultant.ru/link/?req=doc&amp;base=LAW&amp;n=495617&amp;dst=3484" TargetMode="External"/><Relationship Id="rId4" Type="http://schemas.openxmlformats.org/officeDocument/2006/relationships/hyperlink" Target="https://login.consultant.ru/link/?req=doc&amp;base=LAW&amp;n=523865&amp;dst=146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71306" TargetMode="External"/><Relationship Id="rId2" Type="http://schemas.openxmlformats.org/officeDocument/2006/relationships/hyperlink" Target="https://login.consultant.ru/link/?req=doc&amp;base=LAW&amp;n=465700&amp;dst=10012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519763&amp;dst=100014" TargetMode="External"/><Relationship Id="rId13" Type="http://schemas.openxmlformats.org/officeDocument/2006/relationships/hyperlink" Target="https://login.consultant.ru/link/?req=doc&amp;base=LAW&amp;n=519763&amp;dst=100034" TargetMode="External"/><Relationship Id="rId3" Type="http://schemas.openxmlformats.org/officeDocument/2006/relationships/hyperlink" Target="https://login.consultant.ru/link/?req=doc&amp;base=LAW&amp;n=519763&amp;dst=100022" TargetMode="External"/><Relationship Id="rId7" Type="http://schemas.openxmlformats.org/officeDocument/2006/relationships/hyperlink" Target="https://login.consultant.ru/link/?req=doc&amp;base=LAW&amp;n=519763&amp;dst=100030" TargetMode="External"/><Relationship Id="rId12" Type="http://schemas.openxmlformats.org/officeDocument/2006/relationships/hyperlink" Target="https://login.consultant.ru/link/?req=doc&amp;base=LAW&amp;n=519763&amp;dst=100035" TargetMode="External"/><Relationship Id="rId2" Type="http://schemas.openxmlformats.org/officeDocument/2006/relationships/hyperlink" Target="https://login.consultant.ru/link/?req=doc&amp;base=LAW&amp;n=519763&amp;dst=10001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525528&amp;dst=27585" TargetMode="External"/><Relationship Id="rId11" Type="http://schemas.openxmlformats.org/officeDocument/2006/relationships/hyperlink" Target="https://login.consultant.ru/link/?req=doc&amp;base=LAW&amp;n=519763&amp;dst=100045" TargetMode="External"/><Relationship Id="rId5" Type="http://schemas.openxmlformats.org/officeDocument/2006/relationships/hyperlink" Target="https://login.consultant.ru/link/?req=doc&amp;base=LAW&amp;n=519763&amp;dst=100024" TargetMode="External"/><Relationship Id="rId10" Type="http://schemas.openxmlformats.org/officeDocument/2006/relationships/hyperlink" Target="https://login.consultant.ru/link/?req=doc&amp;base=LAW&amp;n=519763&amp;dst=100040" TargetMode="External"/><Relationship Id="rId4" Type="http://schemas.openxmlformats.org/officeDocument/2006/relationships/hyperlink" Target="https://login.consultant.ru/link/?req=doc&amp;base=LAW&amp;n=525528&amp;dst=25428" TargetMode="External"/><Relationship Id="rId9" Type="http://schemas.openxmlformats.org/officeDocument/2006/relationships/hyperlink" Target="https://login.consultant.ru/link/?req=doc&amp;base=LAW&amp;n=519763&amp;dst=100038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525528&amp;dst=2805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525528&amp;dst=28076" TargetMode="External"/><Relationship Id="rId5" Type="http://schemas.openxmlformats.org/officeDocument/2006/relationships/hyperlink" Target="https://login.consultant.ru/link/?req=doc&amp;base=LAW&amp;n=525528&amp;dst=28028" TargetMode="External"/><Relationship Id="rId4" Type="http://schemas.openxmlformats.org/officeDocument/2006/relationships/hyperlink" Target="https://login.consultant.ru/link/?req=doc&amp;base=LAW&amp;n=525528&amp;dst=26117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10196" y="2268463"/>
            <a:ext cx="9217024" cy="3888432"/>
          </a:xfrm>
        </p:spPr>
        <p:txBody>
          <a:bodyPr>
            <a:noAutofit/>
          </a:bodyPr>
          <a:lstStyle/>
          <a:p>
            <a:r>
              <a:rPr lang="ru-RU" sz="2800" u="sng" dirty="0" smtClean="0"/>
              <a:t/>
            </a:r>
            <a:br>
              <a:rPr lang="ru-RU" sz="2800" u="sng" dirty="0" smtClean="0"/>
            </a:br>
            <a:r>
              <a:rPr lang="ru-RU" sz="3200" b="1" u="sng" dirty="0">
                <a:solidFill>
                  <a:schemeClr val="bg1"/>
                </a:solidFill>
              </a:rPr>
              <a:t/>
            </a:r>
            <a:br>
              <a:rPr lang="ru-RU" sz="3200" b="1" u="sng" dirty="0">
                <a:solidFill>
                  <a:schemeClr val="bg1"/>
                </a:solidFill>
              </a:rPr>
            </a:br>
            <a:r>
              <a:rPr lang="ru-RU" sz="3200" b="1" u="sng" dirty="0" smtClean="0">
                <a:solidFill>
                  <a:schemeClr val="bg1"/>
                </a:solidFill>
              </a:rPr>
              <a:t/>
            </a:r>
            <a:br>
              <a:rPr lang="ru-RU" sz="3200" b="1" u="sng" dirty="0" smtClean="0">
                <a:solidFill>
                  <a:schemeClr val="bg1"/>
                </a:solidFill>
              </a:rPr>
            </a:b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 сроки предоставления</a:t>
            </a:r>
            <a:b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6-НДФЛ </a:t>
            </a: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2026 году</a:t>
            </a:r>
            <a: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основных изменениях </a:t>
            </a:r>
            <a: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01.01.2026 </a:t>
            </a: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налогу на доходы физических лиц, уплачиваемому налоговыми </a:t>
            </a: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агентами. </a:t>
            </a:r>
            <a: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bg1"/>
                </a:solidFill>
              </a:rPr>
              <a:t/>
            </a:r>
            <a:br>
              <a:rPr lang="ru-RU" sz="3200" b="1" dirty="0">
                <a:solidFill>
                  <a:schemeClr val="bg1"/>
                </a:solidFill>
              </a:rPr>
            </a:b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60354" y="5868863"/>
            <a:ext cx="8529036" cy="1428267"/>
          </a:xfrm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Рявкина</a:t>
            </a:r>
            <a:r>
              <a:rPr lang="ru-RU" sz="2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Владимировна,</a:t>
            </a:r>
          </a:p>
          <a:p>
            <a:pPr algn="l">
              <a:spcBef>
                <a:spcPts val="0"/>
              </a:spcBef>
            </a:pPr>
            <a:r>
              <a:rPr lang="ru-RU" sz="2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отдела камерального контроля НДФЛ и СВ </a:t>
            </a:r>
          </a:p>
          <a:p>
            <a:pPr algn="l">
              <a:spcBef>
                <a:spcPts val="0"/>
              </a:spcBef>
            </a:pPr>
            <a:r>
              <a:rPr lang="ru-RU" sz="2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Федеральной налоговой службы по Республике Хакасия</a:t>
            </a:r>
          </a:p>
          <a:p>
            <a:pPr algn="l">
              <a:spcBef>
                <a:spcPts val="0"/>
              </a:spcBef>
            </a:pPr>
            <a:endParaRPr lang="ru-RU" sz="21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1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93895"/>
            <a:ext cx="8580438" cy="779905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738188" y="1692400"/>
            <a:ext cx="9001000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28.11.2025 N 425-ФЗ</a:t>
            </a:r>
          </a:p>
          <a:p>
            <a:pPr marL="0" indent="0" algn="just">
              <a:buNone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Изменения с 01.09.2026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п. 9 ст. 58 НК РФ предусматривают возможность у налоговых агентов по НДФЛ (как и у плательщиков страховых взносов) указать в уведомлении информацию о подлежащих перечислению суммах НДФЛ (взносов) отдельно за периоды с 1-го по 22-е число и с 23-го числа по последнее число как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текущего, так и каждого предстоящего последовательного месяца налогового периода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10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54212" y="533725"/>
            <a:ext cx="9145016" cy="870642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glow rad="127000">
              <a:schemeClr val="accent1">
                <a:alpha val="29000"/>
              </a:schemeClr>
            </a:glow>
            <a:softEdge rad="0"/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Уведомлений в 2026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31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196" y="2268463"/>
            <a:ext cx="9196705" cy="1080120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400" dirty="0">
              <a:solidFill>
                <a:srgbClr val="2111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4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4"/>
          <p:cNvSpPr>
            <a:spLocks noGrp="1"/>
          </p:cNvSpPr>
          <p:nvPr>
            <p:ph idx="1"/>
          </p:nvPr>
        </p:nvSpPr>
        <p:spPr>
          <a:xfrm>
            <a:off x="666181" y="1548383"/>
            <a:ext cx="9068369" cy="554456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altLang="ru-RU" sz="2800" b="1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агенты (НА) ст. 226 НК РФ</a:t>
            </a:r>
            <a:r>
              <a:rPr lang="ru-RU" altLang="ru-RU" sz="28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предприниматели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Нотариусы, занимающиеся частной практикой 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Адвокаты, учредившие адвокатские кабинеты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Обособленные подразделения </a:t>
            </a:r>
          </a:p>
          <a:p>
            <a:pPr marL="0" indent="0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или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постоянные представительства иностранных организаций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Адвокатские бюро и юридические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</a:t>
            </a:r>
          </a:p>
          <a:p>
            <a:pPr marL="0" indent="0"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или в результате отношений с которыми налогоплательщик – физическое лицо получил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доходы.</a:t>
            </a:r>
          </a:p>
          <a:p>
            <a:pPr marL="0" indent="0"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обязаны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исчислить, удержать у налогоплательщика и уплатить сумму налога на доходы в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бюджет.</a:t>
            </a:r>
          </a:p>
          <a:p>
            <a:pPr marL="0" indent="0">
              <a:buNone/>
            </a:pPr>
            <a:endParaRPr lang="ru-RU" altLang="ru-RU" sz="28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defRPr/>
            </a:pPr>
            <a:endParaRPr lang="ru-RU" altLang="ru-RU" sz="1800" dirty="0" smtClean="0">
              <a:solidFill>
                <a:srgbClr val="A50021"/>
              </a:solidFill>
            </a:endParaRPr>
          </a:p>
          <a:p>
            <a:pPr marL="0" indent="0">
              <a:buNone/>
              <a:defRPr/>
            </a:pPr>
            <a:endParaRPr lang="ru-RU" altLang="ru-RU" sz="1800" dirty="0" smtClean="0">
              <a:solidFill>
                <a:srgbClr val="A50021"/>
              </a:solidFill>
            </a:endParaRPr>
          </a:p>
          <a:p>
            <a:pPr marL="0" indent="0">
              <a:defRPr/>
            </a:pPr>
            <a:endParaRPr lang="ru-RU" altLang="ru-RU" sz="1800" dirty="0" smtClean="0">
              <a:solidFill>
                <a:srgbClr val="A50021"/>
              </a:solidFill>
            </a:endParaRPr>
          </a:p>
          <a:p>
            <a:pPr marL="0" indent="0">
              <a:buNone/>
              <a:defRPr/>
            </a:pPr>
            <a:r>
              <a:rPr lang="ru-RU" altLang="ru-RU" sz="1800" dirty="0" smtClean="0">
                <a:solidFill>
                  <a:srgbClr val="A50021"/>
                </a:solidFill>
              </a:rPr>
              <a:t>	</a:t>
            </a:r>
            <a:r>
              <a:rPr lang="ru-RU" altLang="ru-RU" sz="24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Wingdings" panose="05000000000000000000" pitchFamily="2" charset="2"/>
              <a:buChar char="§"/>
              <a:defRPr/>
            </a:pPr>
            <a:endParaRPr lang="ru-RU" altLang="ru-RU" sz="1800" i="1" dirty="0" smtClean="0">
              <a:solidFill>
                <a:srgbClr val="333333"/>
              </a:solidFill>
            </a:endParaRPr>
          </a:p>
        </p:txBody>
      </p:sp>
      <p:sp>
        <p:nvSpPr>
          <p:cNvPr id="26627" name="Номер слайда 5"/>
          <p:cNvSpPr txBox="1">
            <a:spLocks noGrp="1"/>
          </p:cNvSpPr>
          <p:nvPr/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ts val="2400"/>
              </a:lnSpc>
            </a:pPr>
            <a:fld id="{434D6B3A-A943-426F-8C65-8023CA173681}" type="slidenum">
              <a:rPr lang="ru-RU" altLang="ru-RU" sz="2700">
                <a:solidFill>
                  <a:schemeClr val="bg1"/>
                </a:solidFill>
                <a:latin typeface="Calibri" pitchFamily="34" charset="0"/>
              </a:rPr>
              <a:pPr algn="ctr" eaLnBrk="1" hangingPunct="1">
                <a:lnSpc>
                  <a:spcPts val="2400"/>
                </a:lnSpc>
              </a:pPr>
              <a:t>2</a:t>
            </a:fld>
            <a:endParaRPr lang="ru-RU" altLang="ru-RU" sz="27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82204" y="238776"/>
            <a:ext cx="9215090" cy="1021575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glow rad="127000">
              <a:schemeClr val="accent1">
                <a:alpha val="29000"/>
              </a:schemeClr>
            </a:glow>
            <a:softEdge rad="0"/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</a:t>
            </a:r>
          </a:p>
          <a:p>
            <a:pPr algn="ctr"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по форме 6-НДФЛ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72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Номер слайда 5"/>
          <p:cNvSpPr txBox="1">
            <a:spLocks noGrp="1"/>
          </p:cNvSpPr>
          <p:nvPr/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ts val="2400"/>
              </a:lnSpc>
            </a:pPr>
            <a:fld id="{434D6B3A-A943-426F-8C65-8023CA173681}" type="slidenum">
              <a:rPr lang="ru-RU" altLang="ru-RU" sz="2700">
                <a:solidFill>
                  <a:schemeClr val="bg1"/>
                </a:solidFill>
                <a:latin typeface="Calibri" pitchFamily="34" charset="0"/>
              </a:rPr>
              <a:pPr algn="ctr" eaLnBrk="1" hangingPunct="1">
                <a:lnSpc>
                  <a:spcPts val="2400"/>
                </a:lnSpc>
              </a:pPr>
              <a:t>3</a:t>
            </a:fld>
            <a:endParaRPr lang="ru-RU" altLang="ru-RU" sz="27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82204" y="238776"/>
            <a:ext cx="9215090" cy="1021575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glow rad="127000">
              <a:schemeClr val="accent1">
                <a:alpha val="29000"/>
              </a:schemeClr>
            </a:glow>
            <a:softEdge rad="0"/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</a:t>
            </a:r>
          </a:p>
          <a:p>
            <a:pPr algn="ctr"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по форме 6-НДФЛ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828630"/>
              </p:ext>
            </p:extLst>
          </p:nvPr>
        </p:nvGraphicFramePr>
        <p:xfrm>
          <a:off x="678036" y="1548383"/>
          <a:ext cx="9623426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1713"/>
                <a:gridCol w="48117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предоставления 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ст. 230 НК РФ)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Российские организации, не имеющие филиалов и обособленных подразделений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налоговый орган по месту учета организации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Российские организации, имеющие филиалы и обособленные подразделения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налоговые органы по месту учета организации, а также каждого обособленного подразделения и филиала.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предприниматели ( на ОСН, УСН, ЕСХН)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налоговый орган по месту учета ( месту жительства) предпринимателя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предприниматели, применяющие патентную систему налогообложения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налоговый орган по месту осуществления деятельности по патенту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Российские организации и индивидуальные предприниматели, применяющие АУСН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Освобождены от предоставления Расчетов по форме 6-НДФЛ (17-ФЗ от 25.02.2022</a:t>
                      </a:r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55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Номер слайда 5"/>
          <p:cNvSpPr txBox="1">
            <a:spLocks noGrp="1"/>
          </p:cNvSpPr>
          <p:nvPr/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ts val="2400"/>
              </a:lnSpc>
            </a:pPr>
            <a:fld id="{434D6B3A-A943-426F-8C65-8023CA173681}" type="slidenum">
              <a:rPr lang="ru-RU" altLang="ru-RU" sz="2700">
                <a:solidFill>
                  <a:schemeClr val="bg1"/>
                </a:solidFill>
                <a:latin typeface="Calibri" pitchFamily="34" charset="0"/>
              </a:rPr>
              <a:pPr algn="ctr" eaLnBrk="1" hangingPunct="1">
                <a:lnSpc>
                  <a:spcPts val="2400"/>
                </a:lnSpc>
              </a:pPr>
              <a:t>4</a:t>
            </a:fld>
            <a:endParaRPr lang="ru-RU" altLang="ru-RU" sz="27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82204" y="238776"/>
            <a:ext cx="9215090" cy="1021575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glow rad="127000">
              <a:schemeClr val="accent1">
                <a:alpha val="29000"/>
              </a:schemeClr>
            </a:glow>
            <a:softEdge rad="0"/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предоставления </a:t>
            </a:r>
          </a:p>
          <a:p>
            <a:pPr algn="ctr"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по форме 6-НДФЛ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490878"/>
              </p:ext>
            </p:extLst>
          </p:nvPr>
        </p:nvGraphicFramePr>
        <p:xfrm>
          <a:off x="678036" y="1548383"/>
          <a:ext cx="9623426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4488"/>
                <a:gridCol w="65389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Отчетный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период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предоставления 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ст. 230 НК РФ)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месяцев 2025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позднее 25.02.2026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квартал 2026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позднее 27.04.2026 ( 25.04-суббота)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 2026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позднее 27.07.2026 ( 25.07-суббота)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месяцев 2026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позднее 26.10.2026 (25.10-воскресенье)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месяцев 2026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позднее 25.02.2027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04955" y="4788743"/>
            <a:ext cx="92295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непредставление Расчета по форме 6-НДФЛ в установленный срок  предусмотрена ответственность: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- 1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руб. за каждый полный или неполный месяц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просрочки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 1.2 ст. 126 НК РФ);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 должностное лицо от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 до 500 руб. 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ч. 1 ст. 15.6 КоАП РФ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);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Приостановка операций по банковским счетам  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п. 3.2 ст. 76 НК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РФ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31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4670" y="302802"/>
            <a:ext cx="9624060" cy="95754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24178" y="1332359"/>
            <a:ext cx="8921176" cy="57637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 форме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утвержденной Приказом ФНС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19.09.2023 N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ЕД-7-11/649@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изменениями от 9 января 2024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ЕД-7-11/1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@) 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Расчеты за 1 квартал, Полугодие, 9 месяцев состоят из 1- 2 Разделов;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Расчет за 12 месяцев состоит из 1, 2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Разделов и Приложения, содержащего сведения о доходах физических лиц истекшего налогового периода и суммах налога, исчисленных и удержанных налоговым агентом за этот налоговый период по каждому физическому лицу </a:t>
            </a:r>
          </a:p>
          <a:p>
            <a:pPr marL="0" indent="0" algn="ctr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Контрольные соотношения показателей формы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6-НДФЛ доведены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письмами ФНС от 20.12.2023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N БС-4-11/15922@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28.02.2024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N БС-4-11/2234@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от 5 апреля 2024 г. N БС-4-11/4009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Кроме того,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применяются  контрольные соотношения  утвержденные 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Приказом ФНС России от 29.02.2024 N ЕД-7-3/164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@.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/>
          </a:p>
          <a:p>
            <a:pPr algn="just"/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10396" y="540271"/>
            <a:ext cx="5548741" cy="589899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glow rad="127000">
              <a:schemeClr val="accent1">
                <a:alpha val="29000"/>
              </a:schemeClr>
            </a:glow>
            <a:softEdge rad="0"/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 форме 6-НДФЛ в 2026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2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4670" y="302802"/>
            <a:ext cx="9624060" cy="95754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24178" y="1332359"/>
            <a:ext cx="9319066" cy="57637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ФНС России от 10.09.2015 N ММВ-7-11/387@  (ред.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 01.09.2025 N ЕД-7-11/757@)  «Об утверждении кодов видов доходов и вычетов».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01.01.2026  введены коды доходов (кратко):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2007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единовременное денежное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поощрение (СВО) с 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госнаградами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1221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пенсионные взносы, по которым предоставили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социальный вычет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учитывают при расторжении договора негосударственного пенсионного обеспечения;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1222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сберегательные взносы, по которым предоставили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социальный вычет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учитывают при расторжении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ДДС;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1243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выплаты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ДДС,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физлицами с российскими НПФ.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Исключили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коды 1215 (выплаты при досрочном расторжении договоров негосударственного пенсионного обеспечения) и 3020 (проценты по вкладам в банках).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01.01.2026  введены коды вычетов (кратко):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  <a:hlinkClick r:id="rId9"/>
              </a:rPr>
              <a:t>333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-  обучение за рубежом ( свое, брата (сестры), супруга (супруги);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  <a:hlinkClick r:id="rId10"/>
              </a:rPr>
              <a:t>334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 обучение за рубежом ( родитель за детей);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  <a:hlinkClick r:id="rId11"/>
              </a:rPr>
              <a:t>518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 выплаты по ДДС, заключенных с российскими НПФ.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Коды 320 и 321 </a:t>
            </a:r>
            <a:r>
              <a:rPr lang="ru-RU" sz="1800" dirty="0">
                <a:latin typeface="Times New Roman" pitchFamily="18" charset="0"/>
                <a:cs typeface="Times New Roman" pitchFamily="18" charset="0"/>
                <a:hlinkClick r:id="rId12"/>
              </a:rPr>
              <a:t>остаются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только для вычетов на обучение в России. В код 320 </a:t>
            </a:r>
            <a:r>
              <a:rPr lang="ru-RU" sz="1800" dirty="0">
                <a:latin typeface="Times New Roman" pitchFamily="18" charset="0"/>
                <a:cs typeface="Times New Roman" pitchFamily="18" charset="0"/>
                <a:hlinkClick r:id="rId13"/>
              </a:rPr>
              <a:t>добавили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расходы на обучение супруга (супруги) по очной форме.</a:t>
            </a:r>
          </a:p>
          <a:p>
            <a:pPr marL="0" indent="0" algn="just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/>
          </a:p>
          <a:p>
            <a:pPr algn="just"/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10396" y="540271"/>
            <a:ext cx="5548741" cy="589899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glow rad="127000">
              <a:schemeClr val="accent1">
                <a:alpha val="29000"/>
              </a:schemeClr>
            </a:glow>
            <a:softEdge rad="0"/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 форме 6-НДФЛ в 2026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90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4"/>
          <p:cNvSpPr>
            <a:spLocks noGrp="1"/>
          </p:cNvSpPr>
          <p:nvPr>
            <p:ph idx="1"/>
          </p:nvPr>
        </p:nvSpPr>
        <p:spPr>
          <a:xfrm>
            <a:off x="810196" y="1275058"/>
            <a:ext cx="9067800" cy="5749131"/>
          </a:xfrm>
        </p:spPr>
        <p:txBody>
          <a:bodyPr>
            <a:normAutofit fontScale="77500" lnSpcReduction="20000"/>
          </a:bodyPr>
          <a:lstStyle/>
          <a:p>
            <a:pPr marL="428625" indent="-342900" algn="just"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определении суммы доходов физлица для предоставления стандартного налогового вычета на детей учитывают доходы, формирующие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налоговую базу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 4 п. 1 ст. 218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РФ);</a:t>
            </a:r>
          </a:p>
          <a:p>
            <a:pPr marL="85725" indent="0" algn="just">
              <a:buClr>
                <a:srgbClr val="C00000"/>
              </a:buClr>
              <a:buNone/>
              <a:defRPr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8625" lvl="0" indent="-342900" algn="just"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выплате работникам из районов Крайнего Севера и приравненных к ним местностей дохода, который рассчитывается исходя из среднего заработка, к части таких выплат, приходящейся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районные коэффициенты и надбавки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применяется ставка, установленная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п. 1.2 ст. 224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т.е. до 5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-13 %, более 5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-15%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п. 6.2 ст. 210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НК РФ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5725" lvl="0" indent="0" algn="just">
              <a:buClr>
                <a:srgbClr val="C00000"/>
              </a:buClr>
              <a:buNone/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8625" indent="-342900" algn="just"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физлиц, которые в налоговом периоде хотя бы один день имели статус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иностранного агента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облагаются по ставке 30%, также для них сокращен перечень необлагаемых НДФЛ выплат </a:t>
            </a:r>
            <a:r>
              <a:rPr lang="ru-RU" sz="2800" dirty="0" smtClean="0">
                <a:solidFill>
                  <a:srgbClr val="1C30E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 smtClean="0">
                <a:solidFill>
                  <a:srgbClr val="1C30E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2800" dirty="0" smtClean="0">
                <a:solidFill>
                  <a:srgbClr val="1C30E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3.1, 6 ст. 224 НК РФ);</a:t>
            </a:r>
          </a:p>
          <a:p>
            <a:pPr marL="85725" indent="0" algn="just">
              <a:buClr>
                <a:srgbClr val="C00000"/>
              </a:buClr>
              <a:buNone/>
              <a:defRPr/>
            </a:pPr>
            <a:endParaRPr lang="ru-RU" sz="2800" dirty="0" smtClean="0">
              <a:solidFill>
                <a:srgbClr val="1C30EC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428625" indent="-342900" algn="just"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трудовых мигрантов из стран ЕАЭС облагаются по  прогрессивной шкале от 13 % до 22%, так же как для резидентов. </a:t>
            </a:r>
            <a:r>
              <a:rPr lang="ru-RU" sz="2800" dirty="0" smtClean="0">
                <a:solidFill>
                  <a:srgbClr val="1C30E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п.3 ст. 224 НК РФ).</a:t>
            </a:r>
            <a:endParaRPr lang="ru-RU" sz="2800" dirty="0" smtClean="0">
              <a:solidFill>
                <a:srgbClr val="1C30EC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428625" indent="-342900" algn="just"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8625" indent="-342900" algn="just"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endParaRPr lang="ru-RU" alt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endParaRPr lang="ru-RU" alt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defRPr/>
            </a:pPr>
            <a:endParaRPr lang="ru-RU" altLang="ru-RU" sz="1800" dirty="0" smtClean="0">
              <a:solidFill>
                <a:srgbClr val="A50021"/>
              </a:solidFill>
            </a:endParaRPr>
          </a:p>
          <a:p>
            <a:pPr marL="0" indent="0">
              <a:defRPr/>
            </a:pPr>
            <a:endParaRPr lang="ru-RU" altLang="ru-RU" sz="2400" dirty="0" smtClean="0">
              <a:solidFill>
                <a:schemeClr val="tx1"/>
              </a:solidFill>
            </a:endParaRPr>
          </a:p>
        </p:txBody>
      </p:sp>
      <p:sp>
        <p:nvSpPr>
          <p:cNvPr id="28675" name="Номер слайда 5"/>
          <p:cNvSpPr txBox="1">
            <a:spLocks noGrp="1"/>
          </p:cNvSpPr>
          <p:nvPr/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ts val="2400"/>
              </a:lnSpc>
            </a:pPr>
            <a:fld id="{BECCA59B-7C58-4FF7-A1E0-E0C2190FA5BA}" type="slidenum">
              <a:rPr lang="ru-RU" altLang="ru-RU" sz="2700">
                <a:solidFill>
                  <a:schemeClr val="bg1"/>
                </a:solidFill>
                <a:latin typeface="Calibri" pitchFamily="34" charset="0"/>
              </a:rPr>
              <a:pPr algn="ctr" eaLnBrk="1" hangingPunct="1">
                <a:lnSpc>
                  <a:spcPts val="2400"/>
                </a:lnSpc>
              </a:pPr>
              <a:t>7</a:t>
            </a:fld>
            <a:endParaRPr lang="ru-RU" altLang="ru-RU" sz="27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26220" y="533725"/>
            <a:ext cx="9289032" cy="589899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glow rad="127000">
              <a:schemeClr val="accent1">
                <a:alpha val="29000"/>
              </a:schemeClr>
            </a:glow>
            <a:softEdge rad="0"/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по НДФЛ с 2026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13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4"/>
          <p:cNvSpPr>
            <a:spLocks noGrp="1"/>
          </p:cNvSpPr>
          <p:nvPr>
            <p:ph idx="1"/>
          </p:nvPr>
        </p:nvSpPr>
        <p:spPr>
          <a:xfrm>
            <a:off x="738188" y="1188342"/>
            <a:ext cx="8996362" cy="5803007"/>
          </a:xfrm>
        </p:spPr>
        <p:txBody>
          <a:bodyPr>
            <a:normAutofit/>
          </a:bodyPr>
          <a:lstStyle/>
          <a:p>
            <a:pPr marL="88900" indent="0" algn="just">
              <a:spcBef>
                <a:spcPts val="0"/>
              </a:spcBef>
              <a:buClr>
                <a:srgbClr val="C00000"/>
              </a:buClr>
              <a:defRPr/>
            </a:pPr>
            <a:endParaRPr lang="ru-RU" altLang="ru-RU" sz="2000" dirty="0">
              <a:solidFill>
                <a:schemeClr val="tx1"/>
              </a:solidFill>
              <a:latin typeface="+mn-lt"/>
            </a:endParaRPr>
          </a:p>
          <a:p>
            <a:pPr marL="431800" indent="-342900"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Форма Уведомления  утверждена Приказом ФНС России от 02.11.2022 № ЕД-7-8/1047@ "Об утверждении формы, порядка заполнения и формата представления уведомления…»</a:t>
            </a:r>
          </a:p>
          <a:p>
            <a:pPr marL="431800" indent="-342900"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endParaRPr lang="ru-RU" altLang="ru-RU" sz="2200" b="1" dirty="0" smtClean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800" indent="-342900"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ru-RU" altLang="ru-RU" sz="22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соотношения для проверки </a:t>
            </a:r>
            <a:r>
              <a:rPr lang="ru-RU" altLang="ru-RU" sz="22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уведомлений об исчисленных суммах налогов, авансовых платежей, сборов, страховых </a:t>
            </a:r>
            <a:r>
              <a:rPr lang="ru-RU" sz="22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взносов. </a:t>
            </a:r>
            <a:endParaRPr lang="en-US" sz="2200" b="1" dirty="0" smtClean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ФНС России от 16.01.2024 N ЕД-7-15/19@ "Об утверждении перечня контрольных соотношений, применяемых для обнаружения факта нарушения порядка заполнения уведомления об исчисленных суммах налогов, сборов, авансовых платежей по налогам, страховых взносов"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ФНС России от 17.01.2025 N ЕА-4-15/354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@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 контрольных соотношений по уведомлениям об исчисленных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налогах» в части НДФЛ.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900" indent="0" algn="just">
              <a:spcBef>
                <a:spcPts val="0"/>
              </a:spcBef>
              <a:buClr>
                <a:srgbClr val="C00000"/>
              </a:buClr>
              <a:buNone/>
              <a:defRPr/>
            </a:pPr>
            <a:endParaRPr lang="ru-RU" sz="2800" b="1" dirty="0" smtClean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900" indent="0" algn="just">
              <a:spcBef>
                <a:spcPts val="0"/>
              </a:spcBef>
              <a:defRPr/>
            </a:pPr>
            <a:endParaRPr lang="ru-RU" sz="2000" dirty="0" smtClean="0">
              <a:solidFill>
                <a:schemeClr val="tx1"/>
              </a:solidFill>
              <a:latin typeface="+mn-lt"/>
            </a:endParaRPr>
          </a:p>
          <a:p>
            <a:pPr marL="88900" indent="0" algn="just">
              <a:defRPr/>
            </a:pPr>
            <a:endParaRPr lang="ru-RU" altLang="ru-RU" sz="1800" dirty="0" smtClean="0">
              <a:solidFill>
                <a:schemeClr val="tx1"/>
              </a:solidFill>
              <a:latin typeface="+mn-lt"/>
            </a:endParaRPr>
          </a:p>
          <a:p>
            <a:pPr>
              <a:defRPr/>
            </a:pPr>
            <a:endParaRPr lang="ru-RU" altLang="ru-RU" sz="1800" i="1" dirty="0" smtClean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 smtClean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 smtClean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 smtClean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 smtClean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 smtClean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>
              <a:solidFill>
                <a:srgbClr val="333333"/>
              </a:solidFill>
            </a:endParaRPr>
          </a:p>
          <a:p>
            <a:pPr algn="r">
              <a:defRPr/>
            </a:pPr>
            <a:endParaRPr lang="ru-RU" altLang="ru-RU" sz="1800" i="1" dirty="0" smtClean="0">
              <a:solidFill>
                <a:srgbClr val="333333"/>
              </a:solidFill>
            </a:endParaRPr>
          </a:p>
        </p:txBody>
      </p:sp>
      <p:sp>
        <p:nvSpPr>
          <p:cNvPr id="40963" name="Номер слайда 5"/>
          <p:cNvSpPr txBox="1">
            <a:spLocks noGrp="1"/>
          </p:cNvSpPr>
          <p:nvPr/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ts val="2400"/>
              </a:lnSpc>
            </a:pPr>
            <a:fld id="{690BB4B1-BE08-437C-9C8D-1231CBF51F2C}" type="slidenum">
              <a:rPr lang="ru-RU" altLang="ru-RU" sz="2700">
                <a:solidFill>
                  <a:schemeClr val="bg1"/>
                </a:solidFill>
                <a:latin typeface="Calibri" pitchFamily="34" charset="0"/>
              </a:rPr>
              <a:pPr algn="ctr" eaLnBrk="1" hangingPunct="1">
                <a:lnSpc>
                  <a:spcPts val="2400"/>
                </a:lnSpc>
              </a:pPr>
              <a:t>8</a:t>
            </a:fld>
            <a:endParaRPr lang="ru-RU" altLang="ru-RU" sz="27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17541" y="468263"/>
            <a:ext cx="9145016" cy="720080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glow rad="127000">
              <a:schemeClr val="accent1">
                <a:alpha val="29000"/>
              </a:schemeClr>
            </a:glow>
            <a:softEdge rad="0"/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Уведомлений в 2026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8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93895"/>
            <a:ext cx="8580438" cy="779905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738188" y="1692400"/>
            <a:ext cx="9001000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СРОК ПРЕДОСТАВЛЕНИЯ 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(N 539-ФЗ от 27.11.2023)</a:t>
            </a:r>
          </a:p>
          <a:p>
            <a:pPr marL="0" indent="0" algn="just">
              <a:buNone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раза в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061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25 числа текущего месяца; </a:t>
            </a:r>
          </a:p>
          <a:p>
            <a:pPr marL="82061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3 числа следующего месяца;</a:t>
            </a:r>
          </a:p>
          <a:p>
            <a:pPr marL="0" indent="0" algn="just">
              <a:buNone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3.  по удержанному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23 декабря по 31 декабря – не позднее последнего рабочего дня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 (действующий);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СРОКИ ПЕРЕЧИСЛЕНИЯ НАЛОГА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0610" lvl="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позднее 28 числа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по 22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число);</a:t>
            </a:r>
          </a:p>
          <a:p>
            <a:pPr marL="820610" lvl="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позднее 5 числа следующего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месяца (с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 по последнее число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месяца);</a:t>
            </a:r>
          </a:p>
          <a:p>
            <a:pPr marL="820610" lvl="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с 23 по 31 декабря </a:t>
            </a:r>
            <a:r>
              <a:rPr lang="ru-RU" sz="20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последнего рабочего дня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54212" y="533725"/>
            <a:ext cx="9145016" cy="870642"/>
          </a:xfrm>
          <a:prstGeom prst="round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glow rad="127000">
              <a:schemeClr val="accent1">
                <a:alpha val="29000"/>
              </a:schemeClr>
            </a:glow>
            <a:softEdge rad="0"/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Уведомлений в 2026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33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26886</TotalTime>
  <Words>877</Words>
  <Application>Microsoft Office PowerPoint</Application>
  <PresentationFormat>Произвольный</PresentationFormat>
  <Paragraphs>151</Paragraphs>
  <Slides>11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  Порядок и сроки предоставления  Расчета 6-НДФЛ в 2026 году.  Об основных изменениях с 01.01.2026 по налогу на доходы физических лиц, уплачиваемому налоговыми агентами.     </vt:lpstr>
      <vt:lpstr>Презентация PowerPoint</vt:lpstr>
      <vt:lpstr>Презентация PowerPoint</vt:lpstr>
      <vt:lpstr>Презентация PowerPoint</vt:lpstr>
      <vt:lpstr>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Передерина Анастасия Минсахаметовна</cp:lastModifiedBy>
  <cp:revision>2179</cp:revision>
  <cp:lastPrinted>2026-02-10T05:47:23Z</cp:lastPrinted>
  <dcterms:created xsi:type="dcterms:W3CDTF">2013-04-18T07:19:29Z</dcterms:created>
  <dcterms:modified xsi:type="dcterms:W3CDTF">2026-02-25T07:21:30Z</dcterms:modified>
</cp:coreProperties>
</file>